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1"/>
  </p:sldMasterIdLst>
  <p:notesMasterIdLst>
    <p:notesMasterId r:id="rId81"/>
  </p:notesMasterIdLst>
  <p:handoutMasterIdLst>
    <p:handoutMasterId r:id="rId82"/>
  </p:handoutMasterIdLst>
  <p:sldIdLst>
    <p:sldId id="475" r:id="rId2"/>
    <p:sldId id="879" r:id="rId3"/>
    <p:sldId id="880" r:id="rId4"/>
    <p:sldId id="881" r:id="rId5"/>
    <p:sldId id="561" r:id="rId6"/>
    <p:sldId id="502" r:id="rId7"/>
    <p:sldId id="832" r:id="rId8"/>
    <p:sldId id="867" r:id="rId9"/>
    <p:sldId id="557" r:id="rId10"/>
    <p:sldId id="632" r:id="rId11"/>
    <p:sldId id="615" r:id="rId12"/>
    <p:sldId id="570" r:id="rId13"/>
    <p:sldId id="869" r:id="rId14"/>
    <p:sldId id="870" r:id="rId15"/>
    <p:sldId id="571" r:id="rId16"/>
    <p:sldId id="871" r:id="rId17"/>
    <p:sldId id="833" r:id="rId18"/>
    <p:sldId id="495" r:id="rId19"/>
    <p:sldId id="795" r:id="rId20"/>
    <p:sldId id="835" r:id="rId21"/>
    <p:sldId id="623" r:id="rId22"/>
    <p:sldId id="584" r:id="rId23"/>
    <p:sldId id="585" r:id="rId24"/>
    <p:sldId id="839" r:id="rId25"/>
    <p:sldId id="838" r:id="rId26"/>
    <p:sldId id="691" r:id="rId27"/>
    <p:sldId id="841" r:id="rId28"/>
    <p:sldId id="618" r:id="rId29"/>
    <p:sldId id="617" r:id="rId30"/>
    <p:sldId id="569" r:id="rId31"/>
    <p:sldId id="621" r:id="rId32"/>
    <p:sldId id="872" r:id="rId33"/>
    <p:sldId id="836" r:id="rId34"/>
    <p:sldId id="586" r:id="rId35"/>
    <p:sldId id="622" r:id="rId36"/>
    <p:sldId id="840" r:id="rId37"/>
    <p:sldId id="625" r:id="rId38"/>
    <p:sldId id="837" r:id="rId39"/>
    <p:sldId id="875" r:id="rId40"/>
    <p:sldId id="874" r:id="rId41"/>
    <p:sldId id="877" r:id="rId42"/>
    <p:sldId id="882" r:id="rId43"/>
    <p:sldId id="883" r:id="rId44"/>
    <p:sldId id="884" r:id="rId45"/>
    <p:sldId id="885" r:id="rId46"/>
    <p:sldId id="886" r:id="rId47"/>
    <p:sldId id="887" r:id="rId48"/>
    <p:sldId id="888" r:id="rId49"/>
    <p:sldId id="890" r:id="rId50"/>
    <p:sldId id="889" r:id="rId51"/>
    <p:sldId id="891" r:id="rId52"/>
    <p:sldId id="892" r:id="rId53"/>
    <p:sldId id="620" r:id="rId54"/>
    <p:sldId id="894" r:id="rId55"/>
    <p:sldId id="862" r:id="rId56"/>
    <p:sldId id="619" r:id="rId57"/>
    <p:sldId id="626" r:id="rId58"/>
    <p:sldId id="692" r:id="rId59"/>
    <p:sldId id="896" r:id="rId60"/>
    <p:sldId id="693" r:id="rId61"/>
    <p:sldId id="654" r:id="rId62"/>
    <p:sldId id="655" r:id="rId63"/>
    <p:sldId id="893" r:id="rId64"/>
    <p:sldId id="578" r:id="rId65"/>
    <p:sldId id="579" r:id="rId66"/>
    <p:sldId id="815" r:id="rId67"/>
    <p:sldId id="816" r:id="rId68"/>
    <p:sldId id="843" r:id="rId69"/>
    <p:sldId id="581" r:id="rId70"/>
    <p:sldId id="897" r:id="rId71"/>
    <p:sldId id="898" r:id="rId72"/>
    <p:sldId id="899" r:id="rId73"/>
    <p:sldId id="900" r:id="rId74"/>
    <p:sldId id="817" r:id="rId75"/>
    <p:sldId id="902" r:id="rId76"/>
    <p:sldId id="903" r:id="rId77"/>
    <p:sldId id="904" r:id="rId78"/>
    <p:sldId id="905" r:id="rId79"/>
    <p:sldId id="901" r:id="rId8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A50021"/>
    <a:srgbClr val="CC0000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92857" autoAdjust="0"/>
  </p:normalViewPr>
  <p:slideViewPr>
    <p:cSldViewPr>
      <p:cViewPr varScale="1">
        <p:scale>
          <a:sx n="152" d="100"/>
          <a:sy n="152" d="100"/>
        </p:scale>
        <p:origin x="6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1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6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10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77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78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2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5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C4168-19FF-4243-A01A-3F1F1A980A64}" type="slidenum">
              <a:rPr lang="en-US"/>
              <a:pPr/>
              <a:t>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47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2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BA8A9B-B6DA-A84B-8911-91BD7649D57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4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5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4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52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4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0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88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7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3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pqa.cs.pitt.edu/lexicon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wc.ne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581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>
            <a:normAutofit fontScale="90000"/>
          </a:bodyPr>
          <a:lstStyle/>
          <a:p>
            <a:r>
              <a:rPr lang="en-US" dirty="0"/>
              <a:t>Scherer’s typology of affective states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609600"/>
            <a:ext cx="8763000" cy="4171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an event 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46121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families of theories of 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basic emotions</a:t>
            </a:r>
          </a:p>
          <a:p>
            <a:pPr lvl="1"/>
            <a:r>
              <a:rPr lang="en-US" dirty="0"/>
              <a:t>A finite list of 6 or 8, from which others are generated</a:t>
            </a:r>
          </a:p>
          <a:p>
            <a:r>
              <a:rPr lang="en-US" dirty="0"/>
              <a:t>Dimensions of emotion</a:t>
            </a:r>
          </a:p>
          <a:p>
            <a:pPr lvl="1"/>
            <a:r>
              <a:rPr lang="en-US" dirty="0"/>
              <a:t>Valence (positive negative)</a:t>
            </a:r>
          </a:p>
          <a:p>
            <a:pPr lvl="1"/>
            <a:r>
              <a:rPr lang="en-US" dirty="0"/>
              <a:t>Arousal (strong, weak)</a:t>
            </a:r>
          </a:p>
          <a:p>
            <a:pPr lvl="1"/>
            <a:r>
              <a:rPr lang="en-US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MyersPsy8e_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809" y="1352550"/>
            <a:ext cx="6173391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Rot="1" noChangeArrowheads="1"/>
          </p:cNvSpPr>
          <p:nvPr/>
        </p:nvSpPr>
        <p:spPr bwMode="auto">
          <a:xfrm>
            <a:off x="76200" y="2286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Ekman’s 6 basic emotions:</a:t>
            </a:r>
          </a:p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Surprise, happiness, anger, fear, disgust, sadness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532B1-1E94-704F-8910-827C0C4FD3B6}"/>
              </a:ext>
            </a:extLst>
          </p:cNvPr>
          <p:cNvSpPr txBox="1"/>
          <p:nvPr/>
        </p:nvSpPr>
        <p:spPr>
          <a:xfrm>
            <a:off x="221187" y="4229194"/>
            <a:ext cx="1281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Ekman &amp;</a:t>
            </a:r>
          </a:p>
          <a:p>
            <a:r>
              <a:rPr lang="en-US" sz="1800" dirty="0">
                <a:latin typeface="+mn-lt"/>
              </a:rPr>
              <a:t>Matsumoto</a:t>
            </a:r>
          </a:p>
          <a:p>
            <a:r>
              <a:rPr lang="en-US" sz="1800" dirty="0">
                <a:latin typeface="+mn-lt"/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263463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23" y="260384"/>
            <a:ext cx="4267200" cy="5434754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7778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EB38-BEB3-C64F-86FA-7D58A060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spatial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FFE3-6643-D141-9B1F-2ADF8A2E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emotion is a point in 2- or 3-dimensional space</a:t>
            </a:r>
          </a:p>
          <a:p>
            <a:endParaRPr lang="en-US" dirty="0"/>
          </a:p>
          <a:p>
            <a:pPr marL="0" indent="0"/>
            <a:r>
              <a:rPr lang="en-US" b="1" dirty="0"/>
              <a:t>valence</a:t>
            </a:r>
            <a:r>
              <a:rPr lang="en-US" dirty="0"/>
              <a:t>: the pleasantness of the stimulus</a:t>
            </a:r>
          </a:p>
          <a:p>
            <a:pPr marL="0" indent="0"/>
            <a:r>
              <a:rPr lang="en-US" b="1" dirty="0"/>
              <a:t>arousal</a:t>
            </a:r>
            <a:r>
              <a:rPr lang="en-US" dirty="0"/>
              <a:t>: the intensity of emotion provoked by the stimulus </a:t>
            </a:r>
          </a:p>
          <a:p>
            <a:pPr marL="0" indent="0"/>
            <a:r>
              <a:rPr lang="en-US" dirty="0"/>
              <a:t>(sometimes) </a:t>
            </a:r>
            <a:r>
              <a:rPr lang="en-US" b="1" dirty="0"/>
              <a:t>dominance</a:t>
            </a:r>
            <a:r>
              <a:rPr lang="en-US" dirty="0"/>
              <a:t>: the degree of control exerted by the stimulus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1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97454"/>
            <a:ext cx="8610600" cy="513436"/>
          </a:xfrm>
        </p:spPr>
        <p:txBody>
          <a:bodyPr>
            <a:normAutofit fontScale="90000"/>
          </a:bodyPr>
          <a:lstStyle/>
          <a:p>
            <a:r>
              <a:rPr lang="en-US" dirty="0"/>
              <a:t>Valence/Arousal Dimensions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42950"/>
            <a:ext cx="8915400" cy="392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High arousal, low pleasure</a:t>
            </a:r>
            <a:r>
              <a:rPr lang="en-US" sz="2400" dirty="0"/>
              <a:t>                     </a:t>
            </a:r>
            <a:r>
              <a:rPr lang="en-US" sz="2400" dirty="0">
                <a:solidFill>
                  <a:srgbClr val="113AFF"/>
                </a:solidFill>
              </a:rPr>
              <a:t>High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</a:t>
            </a:r>
            <a:r>
              <a:rPr lang="en-US" sz="2400" b="1" i="1" dirty="0">
                <a:solidFill>
                  <a:srgbClr val="FF0000"/>
                </a:solidFill>
              </a:rPr>
              <a:t>anger</a:t>
            </a:r>
            <a:r>
              <a:rPr lang="en-US" sz="2400" dirty="0"/>
              <a:t>                                                   </a:t>
            </a:r>
            <a:r>
              <a:rPr lang="en-US" sz="2400" b="1" i="1" dirty="0">
                <a:solidFill>
                  <a:srgbClr val="113AFF"/>
                </a:solidFill>
              </a:rPr>
              <a:t>excitement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Low arousal, low pleasure                      </a:t>
            </a:r>
            <a:r>
              <a:rPr lang="en-US" sz="2400" dirty="0">
                <a:solidFill>
                  <a:srgbClr val="00B050"/>
                </a:solidFill>
              </a:rPr>
              <a:t>Low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 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sadness</a:t>
            </a:r>
            <a:r>
              <a:rPr lang="en-US" sz="2400" dirty="0"/>
              <a:t>                                                 </a:t>
            </a:r>
            <a:r>
              <a:rPr lang="en-US" sz="2400" b="1" i="1" dirty="0">
                <a:solidFill>
                  <a:srgbClr val="00B050"/>
                </a:solidFill>
              </a:rPr>
              <a:t>relaxation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1334429" y="3116986"/>
            <a:ext cx="7151462" cy="67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 flipV="1">
            <a:off x="4602388" y="971550"/>
            <a:ext cx="0" cy="3698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914900" y="9901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79266" y="1974841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arousal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209" y="3078183"/>
            <a:ext cx="113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valence</a:t>
            </a:r>
          </a:p>
        </p:txBody>
      </p:sp>
    </p:spTree>
    <p:extLst>
      <p:ext uri="{BB962C8B-B14F-4D97-AF65-F5344CB8AC3E}">
        <p14:creationId xmlns:p14="http://schemas.microsoft.com/office/powerpoint/2010/main" val="213248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91D-5E8F-CA45-A537-DF2E09AC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C06D-2360-F541-9589-C029A981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4198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669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Positiv</a:t>
            </a:r>
            <a:r>
              <a:rPr lang="en-US" sz="3200" dirty="0"/>
              <a:t> (1915 words)</a:t>
            </a:r>
          </a:p>
          <a:p>
            <a:pPr marL="0" indent="0">
              <a:buNone/>
            </a:pPr>
            <a:r>
              <a:rPr lang="en-US" sz="3200" dirty="0" err="1"/>
              <a:t>Negativ</a:t>
            </a:r>
            <a:r>
              <a:rPr lang="en-US" sz="3200" dirty="0"/>
              <a:t> (2291 words)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97390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172F8-CB9D-8D4F-AA78-760A5C6A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632883"/>
            <a:ext cx="4800600" cy="41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0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0750"/>
            <a:ext cx="7924800" cy="2514600"/>
          </a:xfrm>
        </p:spPr>
        <p:txBody>
          <a:bodyPr/>
          <a:lstStyle/>
          <a:p>
            <a:r>
              <a:rPr lang="en-US" dirty="0"/>
              <a:t>6885 words </a:t>
            </a:r>
          </a:p>
          <a:p>
            <a:r>
              <a:rPr lang="en-US" dirty="0"/>
              <a:t>Is a subjective word positive or negative?</a:t>
            </a:r>
          </a:p>
          <a:p>
            <a:pPr lvl="1"/>
            <a:r>
              <a:rPr lang="en-US" dirty="0"/>
              <a:t>Strongly or weakly?</a:t>
            </a:r>
          </a:p>
          <a:p>
            <a:r>
              <a:rPr lang="en-US" dirty="0">
                <a:hlinkClick r:id="rId2"/>
              </a:rPr>
              <a:t>http://mpqa.cs.pitt.edu/lexicons/</a:t>
            </a:r>
            <a:endParaRPr lang="en-US" dirty="0"/>
          </a:p>
          <a:p>
            <a:r>
              <a:rPr lang="en-US" dirty="0"/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971550"/>
            <a:ext cx="7469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Theresa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Wilson,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Janyce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, and Paul Hoffmann (2005).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Recognizing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Contextual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Polarity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Phrase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-Level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Sentiment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Analysis. Proc. of HLT-EMNLP-2005.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srgbClr val="28817A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Riloff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(2003). Learning extraction patterns for subjective expressions. EMNLP-2003.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2550"/>
            <a:ext cx="91440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abandoned</a:t>
            </a:r>
            <a:r>
              <a:rPr lang="en-US" sz="1800" dirty="0"/>
              <a:t> pos1=</a:t>
            </a:r>
            <a:r>
              <a:rPr lang="en-US" sz="1800" dirty="0" err="1"/>
              <a:t>adj</a:t>
            </a:r>
            <a:r>
              <a:rPr lang="en-US" sz="1800" dirty="0"/>
              <a:t> stemmed1=n </a:t>
            </a:r>
            <a:r>
              <a:rPr lang="en-US" sz="1800" dirty="0" err="1"/>
              <a:t>priorpolarity</a:t>
            </a:r>
            <a:r>
              <a:rPr lang="en-US" sz="1800" dirty="0"/>
              <a:t>=</a:t>
            </a:r>
            <a:r>
              <a:rPr lang="en-US" sz="1800" b="1" dirty="0"/>
              <a:t>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abandonment</a:t>
            </a:r>
            <a:r>
              <a:rPr lang="en-US" sz="1800" dirty="0"/>
              <a:t> pos1=noun stemmed1=n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strongsub</a:t>
            </a:r>
            <a:r>
              <a:rPr lang="en-US" sz="1800" dirty="0" err="1"/>
              <a:t>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abasement</a:t>
            </a:r>
            <a:r>
              <a:rPr lang="en-US" sz="1800" dirty="0"/>
              <a:t> pos1=</a:t>
            </a:r>
            <a:r>
              <a:rPr lang="en-US" sz="1800" dirty="0" err="1"/>
              <a:t>anypos</a:t>
            </a:r>
            <a:r>
              <a:rPr lang="en-US" sz="1800" dirty="0"/>
              <a:t>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abash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abate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0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Affective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23950"/>
            <a:ext cx="7696200" cy="3562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Drawing on literatures in</a:t>
            </a:r>
          </a:p>
          <a:p>
            <a:pPr lvl="1"/>
            <a:r>
              <a:rPr lang="en-US" dirty="0"/>
              <a:t>affective computing (Picard 95)</a:t>
            </a:r>
          </a:p>
          <a:p>
            <a:pPr lvl="1"/>
            <a:r>
              <a:rPr lang="en-US" dirty="0"/>
              <a:t>linguistic subjectivity (</a:t>
            </a:r>
            <a:r>
              <a:rPr lang="en-US" dirty="0" err="1"/>
              <a:t>Wiebe</a:t>
            </a:r>
            <a:r>
              <a:rPr lang="en-US" dirty="0"/>
              <a:t> and colleagues)</a:t>
            </a:r>
          </a:p>
          <a:p>
            <a:pPr lvl="1"/>
            <a:r>
              <a:rPr lang="en-US" dirty="0"/>
              <a:t>social psychology (</a:t>
            </a:r>
            <a:r>
              <a:rPr lang="en-US" dirty="0" err="1"/>
              <a:t>Pennebaker</a:t>
            </a:r>
            <a:r>
              <a:rPr lang="en-US" dirty="0"/>
              <a:t> and colleagues)</a:t>
            </a:r>
          </a:p>
          <a:p>
            <a:r>
              <a:rPr lang="en-US" dirty="0"/>
              <a:t>Can we model the lexical semantics relevant to: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sentiment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emotion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personality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mood 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attitudes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8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C716-27C0-2E43-A3C7-1126E2A4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4" y="119702"/>
            <a:ext cx="7993906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Words with consistent sentiment across lexicons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979DF-FB41-CB44-A0B1-962EC62A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2960" y="1584917"/>
            <a:ext cx="7993906" cy="2059036"/>
          </a:xfrm>
        </p:spPr>
      </p:pic>
    </p:spTree>
    <p:extLst>
      <p:ext uri="{BB962C8B-B14F-4D97-AF65-F5344CB8AC3E}">
        <p14:creationId xmlns:p14="http://schemas.microsoft.com/office/powerpoint/2010/main" val="241328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3350"/>
            <a:ext cx="7467600" cy="742950"/>
          </a:xfrm>
        </p:spPr>
        <p:txBody>
          <a:bodyPr/>
          <a:lstStyle/>
          <a:p>
            <a:r>
              <a:rPr lang="en-US" dirty="0"/>
              <a:t>Let’s look at two emotion lexicons!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8 basic emotions:</a:t>
            </a:r>
          </a:p>
          <a:p>
            <a:pPr lvl="1"/>
            <a:r>
              <a:rPr lang="en-US" sz="2400" dirty="0"/>
              <a:t>NRC Word-Emotion Association Lexicon (Mohammad and </a:t>
            </a:r>
            <a:r>
              <a:rPr lang="en-US" sz="2400" dirty="0" err="1"/>
              <a:t>Turney</a:t>
            </a:r>
            <a:r>
              <a:rPr lang="en-US" sz="2400" dirty="0"/>
              <a:t> 2011)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Dimensions of valence/arousal/dominance</a:t>
            </a:r>
          </a:p>
          <a:p>
            <a:pPr lvl="1"/>
            <a:r>
              <a:rPr lang="en-US" sz="2400" dirty="0"/>
              <a:t>NRC Valence-Arousal-Dominance Lexicon (Mohammad 2018)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071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63048"/>
            <a:ext cx="4384646" cy="5584335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88814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551377"/>
          </a:xfrm>
        </p:spPr>
        <p:txBody>
          <a:bodyPr>
            <a:normAutofit fontScale="90000"/>
          </a:bodyPr>
          <a:lstStyle/>
          <a:p>
            <a:r>
              <a:rPr lang="en-US" dirty="0"/>
              <a:t>NRC Word-Emotion Association Lexicon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3929D-6F63-E547-A5EC-62C97998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28750"/>
            <a:ext cx="7391400" cy="333375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anticipation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joy 	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sadness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trust 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negative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positive   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1509" y="684727"/>
            <a:ext cx="29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Mohammad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Turney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15394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8B9C-6480-6A48-955B-7CF290C6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4749-AAE6-2D4F-8212-B444CE17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8A505-7800-BD42-A4D1-BCDE64D9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3600" y="1311326"/>
            <a:ext cx="4724400" cy="3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4F00-5E3F-314B-B93B-5725A49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6" y="285750"/>
            <a:ext cx="8545033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Emotion/Affect Intensity Lexicon (Mohammad, 2018b); real values for 5814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D741-374B-FB44-81B7-C9861674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48F5-3C70-014C-B986-31A361C5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898" y="1581150"/>
            <a:ext cx="843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5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Other Useful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95D25-AE7C-E34B-895B-AD4D26303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55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7390-C9E1-4840-83A8-20E7A9D8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06159"/>
          </a:xfrm>
        </p:spPr>
        <p:txBody>
          <a:bodyPr>
            <a:normAutofit fontScale="90000"/>
          </a:bodyPr>
          <a:lstStyle/>
          <a:p>
            <a:r>
              <a:rPr lang="en-US" dirty="0"/>
              <a:t>LIWC: Linguistic Inquiry and Word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4E0C-2DA2-4D49-9B31-591975B3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4C6D3-C2EF-1B4B-98E5-FF2D66E8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9341" y="856444"/>
            <a:ext cx="8145318" cy="42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9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/>
              <a:t>LIWC 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47750"/>
            <a:ext cx="7924800" cy="32004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 err="1">
                <a:solidFill>
                  <a:srgbClr val="28817A"/>
                </a:solidFill>
              </a:rPr>
              <a:t>Pennebaker</a:t>
            </a:r>
            <a:r>
              <a:rPr lang="en-US" sz="1600" dirty="0">
                <a:solidFill>
                  <a:srgbClr val="28817A"/>
                </a:solidFill>
              </a:rPr>
              <a:t>, J.W., Booth, R.J., &amp; Francis, M.E. (2007). Linguistic Inquiry and Word Count: LIWC 2007. Austin, TX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http://www.liwc.net/</a:t>
            </a:r>
            <a:r>
              <a:rPr lang="pl-PL" sz="3200" dirty="0"/>
              <a:t>   </a:t>
            </a:r>
          </a:p>
          <a:p>
            <a:pPr marL="0" indent="0">
              <a:buNone/>
            </a:pPr>
            <a:r>
              <a:rPr lang="en-US" sz="3200" dirty="0"/>
              <a:t>2300 words </a:t>
            </a:r>
          </a:p>
          <a:p>
            <a:pPr marL="0" indent="0">
              <a:buNone/>
            </a:pPr>
            <a:r>
              <a:rPr lang="en-US" sz="3200" dirty="0"/>
              <a:t>&gt;70 classes</a:t>
            </a:r>
          </a:p>
        </p:txBody>
      </p:sp>
    </p:spTree>
    <p:extLst>
      <p:ext uri="{BB962C8B-B14F-4D97-AF65-F5344CB8AC3E}">
        <p14:creationId xmlns:p14="http://schemas.microsoft.com/office/powerpoint/2010/main" val="1742923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b="1" dirty="0"/>
              <a:t>Pleasure, Pain, Virtue, Vice, Motivation, Cognitive Orientation, </a:t>
            </a:r>
            <a:r>
              <a:rPr lang="en-US" b="1" dirty="0" err="1"/>
              <a:t>etc</a:t>
            </a:r>
            <a:endParaRPr lang="en-US" b="1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0506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209551"/>
            <a:ext cx="65913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compute affective meaning?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895350"/>
            <a:ext cx="86106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Detecting:</a:t>
            </a:r>
          </a:p>
          <a:p>
            <a:pPr lvl="1"/>
            <a:r>
              <a:rPr lang="en-US" dirty="0"/>
              <a:t>sentiment towards politicians, products, countries, ideas</a:t>
            </a:r>
          </a:p>
          <a:p>
            <a:pPr lvl="1"/>
            <a:r>
              <a:rPr lang="en-US" dirty="0"/>
              <a:t>frustration of callers to a help line</a:t>
            </a:r>
          </a:p>
          <a:p>
            <a:pPr lvl="1"/>
            <a:r>
              <a:rPr lang="en-US" dirty="0"/>
              <a:t>stress in drivers or pilots</a:t>
            </a:r>
          </a:p>
          <a:p>
            <a:pPr lvl="1"/>
            <a:r>
              <a:rPr lang="en-US" dirty="0"/>
              <a:t>depression and other medical conditions</a:t>
            </a:r>
          </a:p>
          <a:p>
            <a:pPr lvl="1"/>
            <a:r>
              <a:rPr lang="en-US" dirty="0"/>
              <a:t>confusion in students talking to e-tutors</a:t>
            </a:r>
          </a:p>
          <a:p>
            <a:pPr lvl="1"/>
            <a:r>
              <a:rPr lang="en-US" dirty="0"/>
              <a:t>emotions in novels (e.g., for studying groups that are feared over time)</a:t>
            </a:r>
          </a:p>
          <a:p>
            <a:r>
              <a:rPr lang="en-US" dirty="0"/>
              <a:t>Could we generate:</a:t>
            </a:r>
          </a:p>
          <a:p>
            <a:pPr lvl="1"/>
            <a:r>
              <a:rPr lang="en-US" dirty="0"/>
              <a:t>emotions or moods for literacy tutors in the children’s storybook domain</a:t>
            </a:r>
          </a:p>
          <a:p>
            <a:pPr lvl="1"/>
            <a:r>
              <a:rPr lang="en-US" dirty="0"/>
              <a:t>emotions or moods for computer games</a:t>
            </a:r>
          </a:p>
          <a:p>
            <a:pPr lvl="1"/>
            <a:r>
              <a:rPr lang="en-US" dirty="0"/>
              <a:t>personalities for dialogue systems to match the user</a:t>
            </a:r>
          </a:p>
        </p:txBody>
      </p:sp>
    </p:spTree>
    <p:extLst>
      <p:ext uri="{BB962C8B-B14F-4D97-AF65-F5344CB8AC3E}">
        <p14:creationId xmlns:p14="http://schemas.microsoft.com/office/powerpoint/2010/main" val="1465305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7543800" cy="3962400"/>
          </a:xfrm>
        </p:spPr>
        <p:txBody>
          <a:bodyPr/>
          <a:lstStyle/>
          <a:p>
            <a:r>
              <a:rPr lang="en-US" sz="2000" dirty="0"/>
              <a:t>The degree to which the concept denoted by a word refers to a perceptible entity.</a:t>
            </a:r>
          </a:p>
          <a:p>
            <a:r>
              <a:rPr lang="en-US" sz="2000" dirty="0" err="1"/>
              <a:t>Brysbaert</a:t>
            </a:r>
            <a:r>
              <a:rPr lang="en-US" sz="2000" dirty="0"/>
              <a:t>, M., Warriner, A. B., and </a:t>
            </a:r>
            <a:r>
              <a:rPr lang="en-US" sz="2000" dirty="0" err="1"/>
              <a:t>Kuperman</a:t>
            </a:r>
            <a:r>
              <a:rPr lang="en-US" sz="2000" dirty="0"/>
              <a:t>, V. (2014) </a:t>
            </a:r>
            <a:r>
              <a:rPr lang="en-US" sz="2000" u="sng" dirty="0">
                <a:hlinkClick r:id="rId2"/>
              </a:rPr>
              <a:t>Concreteness ratings for 40 thousand generally known English word lemmas </a:t>
            </a:r>
            <a:r>
              <a:rPr lang="en-US" sz="2000" i="1" u="sng" dirty="0">
                <a:hlinkClick r:id="rId2"/>
              </a:rPr>
              <a:t>Behavior Research Methods 46, 904-911.</a:t>
            </a:r>
            <a:endParaRPr lang="en-US" sz="2000" u="sng" dirty="0">
              <a:hlinkClick r:id="rId2"/>
            </a:endParaRPr>
          </a:p>
          <a:p>
            <a:r>
              <a:rPr lang="en-US" sz="16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600" u="sng" dirty="0">
                <a:hlinkClick r:id="rId4"/>
              </a:rPr>
              <a:t>.</a:t>
            </a:r>
          </a:p>
          <a:p>
            <a:r>
              <a:rPr lang="en-US" sz="2000" dirty="0"/>
              <a:t>37,058 English words and 2,896 two-word expressions ( “zebra crossing” and “zoom in”), </a:t>
            </a:r>
          </a:p>
          <a:p>
            <a:r>
              <a:rPr lang="en-US" sz="2000" dirty="0"/>
              <a:t>Rating from 1 (abstract) to 5 (concrete)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122658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(2014)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200" u="sng" dirty="0">
                <a:hlinkClick r:id="rId4"/>
              </a:rPr>
              <a:t>.</a:t>
            </a:r>
          </a:p>
          <a:p>
            <a:r>
              <a:rPr lang="en-US" sz="1800" dirty="0"/>
              <a:t>Some example ratings from the final dataset of 40,000 words and phrases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banana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bathrobe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bagel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brisk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badass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basically 1.32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belief 1.19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although 1.07</a:t>
            </a:r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2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66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0C5-8E09-764F-A6B1-73850C6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lexicons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E85C-096B-FE49-9CAF-3E4A94817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One method: crowdsourcing!!!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10,000 words 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Collected from earlier lexicons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Labeled by workers on Amazon Mechanical Turk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8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32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433" y="-75988"/>
            <a:ext cx="2743200" cy="742950"/>
          </a:xfrm>
        </p:spPr>
        <p:txBody>
          <a:bodyPr/>
          <a:lstStyle/>
          <a:p>
            <a:r>
              <a:rPr lang="en-US" dirty="0"/>
              <a:t>The AMT Hit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79F11B-412B-E147-AE3A-339A601C5CBA}"/>
              </a:ext>
            </a:extLst>
          </p:cNvPr>
          <p:cNvGrpSpPr/>
          <p:nvPr/>
        </p:nvGrpSpPr>
        <p:grpSpPr>
          <a:xfrm>
            <a:off x="62883" y="1123950"/>
            <a:ext cx="9106517" cy="7181850"/>
            <a:chOff x="2353733" y="971550"/>
            <a:chExt cx="5003800" cy="3874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733" y="971550"/>
              <a:ext cx="5003800" cy="4720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067" y="1468398"/>
              <a:ext cx="4545112" cy="337789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48976" y="4781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329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70" y="101881"/>
            <a:ext cx="83820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Valence, Arousal, Dominance (VAD) lexicon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85950"/>
            <a:ext cx="7543801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20,000 words, 3 emotional dimensions:</a:t>
            </a:r>
          </a:p>
          <a:p>
            <a:pPr lvl="1"/>
            <a:r>
              <a:rPr lang="en-US" sz="2800" b="1" dirty="0"/>
              <a:t>valence</a:t>
            </a:r>
            <a:r>
              <a:rPr lang="en-US" sz="2800" dirty="0"/>
              <a:t> (the pleasantness of the stimulus) </a:t>
            </a:r>
          </a:p>
          <a:p>
            <a:pPr lvl="1"/>
            <a:r>
              <a:rPr lang="en-US" sz="2800" b="1" dirty="0"/>
              <a:t>arousal</a:t>
            </a:r>
            <a:r>
              <a:rPr lang="en-US" sz="2800" dirty="0"/>
              <a:t> (the intensity of emotion provoked by the stimulus)</a:t>
            </a:r>
          </a:p>
          <a:p>
            <a:pPr lvl="1"/>
            <a:r>
              <a:rPr lang="en-US" sz="2800" b="1" dirty="0"/>
              <a:t>dominance</a:t>
            </a:r>
            <a:r>
              <a:rPr lang="en-US" sz="2800" dirty="0"/>
              <a:t> (the degree of control exerted by the stimulus)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88C57-272D-E740-85EB-0F27A9056920}"/>
              </a:ext>
            </a:extLst>
          </p:cNvPr>
          <p:cNvSpPr txBox="1"/>
          <p:nvPr/>
        </p:nvSpPr>
        <p:spPr>
          <a:xfrm>
            <a:off x="3429000" y="75461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Mohammad (2018)</a:t>
            </a:r>
          </a:p>
        </p:txBody>
      </p:sp>
    </p:spTree>
    <p:extLst>
      <p:ext uri="{BB962C8B-B14F-4D97-AF65-F5344CB8AC3E}">
        <p14:creationId xmlns:p14="http://schemas.microsoft.com/office/powerpoint/2010/main" val="309438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AD4B-3AB2-2A43-859B-9C5F9A37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Best-worst scaling: 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FC61-EBA8-5A4E-ABB0-CE4DD58B0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8534400" cy="424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Q1. Which of the four words below is associated with the MOST happiness / pleasure / positiveness / satisfaction / contentedness / hopefulness OR LEAST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vacation, consolation, whistle, torture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Q2. Which of the four words below is associated with the LEAST happiness / pleasure / positiveness / satisfaction / contentedness / hopefulness OR MOST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</p:txBody>
      </p:sp>
    </p:spTree>
    <p:extLst>
      <p:ext uri="{BB962C8B-B14F-4D97-AF65-F5344CB8AC3E}">
        <p14:creationId xmlns:p14="http://schemas.microsoft.com/office/powerpoint/2010/main" val="1128686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382000" cy="685800"/>
          </a:xfrm>
        </p:spPr>
        <p:txBody>
          <a:bodyPr/>
          <a:lstStyle/>
          <a:p>
            <a:r>
              <a:rPr lang="en-US" dirty="0"/>
              <a:t>Lexicon of valence, arousal, and dominance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04800" y="1352550"/>
          <a:ext cx="86868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Valence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Arousal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Dominance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delightful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vacation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organized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saxophone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effortless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discouraged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torture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91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2DB8-AA35-EE43-8436-3D29512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to keep in mind with crowdsourcing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D737-E8FB-7A45-B94D-0A6288CFD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(or very fluent) speakers</a:t>
            </a:r>
          </a:p>
          <a:p>
            <a:r>
              <a:rPr lang="en-US" dirty="0"/>
              <a:t>Making the task clear for non-linguists or non computer scientists</a:t>
            </a:r>
          </a:p>
          <a:p>
            <a:r>
              <a:rPr lang="en-US" dirty="0"/>
              <a:t>Paying minimum wage (</a:t>
            </a:r>
            <a:r>
              <a:rPr lang="en-US" dirty="0" err="1"/>
              <a:t>fairwork.stanford.edu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004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469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in the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305800" cy="3333750"/>
          </a:xfrm>
        </p:spPr>
        <p:txBody>
          <a:bodyPr/>
          <a:lstStyle/>
          <a:p>
            <a:r>
              <a:rPr lang="en-US" dirty="0"/>
              <a:t>Words have connotation as well as sense</a:t>
            </a:r>
          </a:p>
          <a:p>
            <a:r>
              <a:rPr lang="en-US" dirty="0"/>
              <a:t>Can we build lexical resources that represent these connotations?</a:t>
            </a:r>
          </a:p>
          <a:p>
            <a:r>
              <a:rPr lang="en-US" dirty="0"/>
              <a:t>And use them in these computational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5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01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AEF8FE-4DC1-814E-BA56-BB570B2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Axis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39F8B-7938-1245-85A6-645D43DC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3550"/>
            <a:ext cx="7543801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seed words like </a:t>
            </a:r>
            <a:r>
              <a:rPr lang="en-US" i="1" dirty="0"/>
              <a:t>good</a:t>
            </a:r>
            <a:r>
              <a:rPr lang="en-US" dirty="0"/>
              <a:t> or </a:t>
            </a:r>
            <a:r>
              <a:rPr lang="en-US" i="1" dirty="0"/>
              <a:t>bad </a:t>
            </a:r>
            <a:r>
              <a:rPr lang="en-US" dirty="0"/>
              <a:t>for the two poles</a:t>
            </a:r>
          </a:p>
          <a:p>
            <a:r>
              <a:rPr lang="en-US" dirty="0"/>
              <a:t>For each word to be added to lexicon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a word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this to measure its distance from the poles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 it to the pole it is closer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8AD91-AC14-2D48-830C-9E5B24EDA883}"/>
              </a:ext>
            </a:extLst>
          </p:cNvPr>
          <p:cNvSpPr txBox="1"/>
          <p:nvPr/>
        </p:nvSpPr>
        <p:spPr>
          <a:xfrm>
            <a:off x="4114800" y="783146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(An et al., 2018, Turney and Littman 2003)</a:t>
            </a:r>
          </a:p>
        </p:txBody>
      </p:sp>
    </p:spTree>
    <p:extLst>
      <p:ext uri="{BB962C8B-B14F-4D97-AF65-F5344CB8AC3E}">
        <p14:creationId xmlns:p14="http://schemas.microsoft.com/office/powerpoint/2010/main" val="229252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2036-5A66-5B4E-8967-8B4BA990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seeds for different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76F-7448-0845-91C3-54A3A490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168640" cy="34290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Start with a single large seed lexicon and rely on the induction algorithm to fine-tune it to the domain</a:t>
            </a:r>
          </a:p>
          <a:p>
            <a:pPr marL="514350" indent="-514350">
              <a:buAutoNum type="arabicParenBoth"/>
            </a:pPr>
            <a:r>
              <a:rPr lang="en-US" dirty="0"/>
              <a:t>Choose different seed words for different genres: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5EE06-ED98-EF40-8B56-714BA0E7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800350"/>
            <a:ext cx="6936783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4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58AE-23D2-3B42-9FAB-FF63858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04FD-90D9-1A46-AF57-38EAFF4C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just use off-the-shelf static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	word2vec, </a:t>
            </a:r>
            <a:r>
              <a:rPr lang="en-US" dirty="0" err="1"/>
              <a:t>GloVe</a:t>
            </a:r>
            <a:r>
              <a:rPr lang="en-US" dirty="0"/>
              <a:t>, etc.</a:t>
            </a:r>
          </a:p>
          <a:p>
            <a:pPr marL="0" indent="0"/>
            <a:r>
              <a:rPr lang="en-US" dirty="0"/>
              <a:t>Or compute on a corpus</a:t>
            </a:r>
          </a:p>
          <a:p>
            <a:pPr marL="0" indent="0"/>
            <a:r>
              <a:rPr lang="en-US" dirty="0"/>
              <a:t>Or fine-tune pre-trained embeddings to a corpus</a:t>
            </a:r>
          </a:p>
        </p:txBody>
      </p:sp>
    </p:spTree>
    <p:extLst>
      <p:ext uri="{BB962C8B-B14F-4D97-AF65-F5344CB8AC3E}">
        <p14:creationId xmlns:p14="http://schemas.microsoft.com/office/powerpoint/2010/main" val="413105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E646-7053-344B-B8B6-5592FC28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each pole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19985-4D89-AA4A-9F6D-F0B9F19CD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352550"/>
            <a:ext cx="3257550" cy="36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6864-ADF5-514B-83FB-D0E88DD9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3" y="1823705"/>
            <a:ext cx="3490232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FAEC6-7EF6-024A-8586-ED99ED8B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05" y="2608935"/>
            <a:ext cx="2051050" cy="1655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19032-2926-9847-925B-2019C5AE3043}"/>
              </a:ext>
            </a:extLst>
          </p:cNvPr>
          <p:cNvSpPr txBox="1"/>
          <p:nvPr/>
        </p:nvSpPr>
        <p:spPr>
          <a:xfrm>
            <a:off x="626000" y="2264625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Pole centroids are: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57D06-34EA-E54E-A5CC-4424538EFF4B}"/>
              </a:ext>
            </a:extLst>
          </p:cNvPr>
          <p:cNvSpPr txBox="1"/>
          <p:nvPr/>
        </p:nvSpPr>
        <p:spPr>
          <a:xfrm>
            <a:off x="609600" y="95047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embeddings for seed words: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4D0EE3-3D91-8045-87C8-B59995AB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837829"/>
            <a:ext cx="231775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07D93-B9FE-5048-B9FA-F1162986B9BC}"/>
              </a:ext>
            </a:extLst>
          </p:cNvPr>
          <p:cNvSpPr txBox="1"/>
          <p:nvPr/>
        </p:nvSpPr>
        <p:spPr>
          <a:xfrm>
            <a:off x="4007205" y="229940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axis is: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2028DC-896B-8C40-96D8-69220EF73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30" y="4032871"/>
            <a:ext cx="3461030" cy="1110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A87D3A-E30D-1A4D-A374-5BC4FF52A943}"/>
              </a:ext>
            </a:extLst>
          </p:cNvPr>
          <p:cNvSpPr txBox="1"/>
          <p:nvPr/>
        </p:nvSpPr>
        <p:spPr>
          <a:xfrm>
            <a:off x="3965672" y="3436768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score is cosine with axis</a:t>
            </a:r>
          </a:p>
        </p:txBody>
      </p:sp>
    </p:spTree>
    <p:extLst>
      <p:ext uri="{BB962C8B-B14F-4D97-AF65-F5344CB8AC3E}">
        <p14:creationId xmlns:p14="http://schemas.microsoft.com/office/powerpoint/2010/main" val="965077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5272-47FF-A747-8133-7655174B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E7AA-1CF5-E34C-ABDB-BF13C64A6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to axis methods: propagate sentiment labels on word graphs</a:t>
            </a:r>
          </a:p>
          <a:p>
            <a:r>
              <a:rPr lang="en-US" dirty="0"/>
              <a:t>First proposed by </a:t>
            </a:r>
            <a:r>
              <a:rPr lang="en-US" dirty="0" err="1"/>
              <a:t>Hatzivassiloglou</a:t>
            </a:r>
            <a:r>
              <a:rPr lang="en-US" dirty="0"/>
              <a:t> and McKeown (1997)</a:t>
            </a:r>
          </a:p>
          <a:p>
            <a:r>
              <a:rPr lang="en-US" dirty="0"/>
              <a:t>Let's see method of Hamilton et al. 2016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Define a graph: connecting each word with </a:t>
            </a:r>
            <a:r>
              <a:rPr lang="en-US" i="1" dirty="0"/>
              <a:t>k </a:t>
            </a:r>
            <a:r>
              <a:rPr lang="en-US" dirty="0"/>
              <a:t>nearest neighbor </a:t>
            </a:r>
          </a:p>
          <a:p>
            <a:endParaRPr lang="en-US" dirty="0"/>
          </a:p>
          <a:p>
            <a:r>
              <a:rPr lang="en-US" dirty="0"/>
              <a:t>2. Define a seed set (pos and neg words) </a:t>
            </a:r>
          </a:p>
          <a:p>
            <a:r>
              <a:rPr lang="en-US" dirty="0"/>
              <a:t>		love, hate,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AF73D-4E7F-7842-92B7-BC9EF6B3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36" y="1973335"/>
            <a:ext cx="211166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 Propagate polarities from the seed set:  randomly walk on the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Polarity score is proportional to probability of random walk landing on word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84" y="1962150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571750"/>
            <a:ext cx="7543801" cy="2057400"/>
          </a:xfrm>
        </p:spPr>
        <p:txBody>
          <a:bodyPr>
            <a:normAutofit/>
          </a:bodyPr>
          <a:lstStyle/>
          <a:p>
            <a:r>
              <a:rPr lang="en-US" sz="2400" dirty="0"/>
              <a:t>4. Create word scores: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Walking from positive and negative </a:t>
            </a:r>
            <a:r>
              <a:rPr lang="en-US" sz="2400" dirty="0" err="1"/>
              <a:t>seedsets</a:t>
            </a:r>
            <a:endParaRPr lang="en-US" sz="2400" dirty="0"/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Gives </a:t>
            </a:r>
            <a:r>
              <a:rPr lang="en-US" sz="2000" dirty="0" err="1"/>
              <a:t>rawscore</a:t>
            </a:r>
            <a:r>
              <a:rPr lang="en-US" sz="2000" baseline="30000" dirty="0"/>
              <a:t>+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 and </a:t>
            </a:r>
            <a:r>
              <a:rPr lang="en-US" sz="2000" dirty="0" err="1"/>
              <a:t>rawscore</a:t>
            </a:r>
            <a:r>
              <a:rPr lang="en-US" sz="2000" baseline="30000" dirty="0"/>
              <a:t>-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Combine into one score: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0853E-21DD-2342-9362-598AE0D2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79814"/>
            <a:ext cx="4607306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876550"/>
            <a:ext cx="801624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5. Assign confidence via bootstrap sampling: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the propagation </a:t>
            </a:r>
            <a:r>
              <a:rPr lang="en-US" i="1" dirty="0"/>
              <a:t>B </a:t>
            </a:r>
            <a:r>
              <a:rPr lang="en-US" dirty="0"/>
              <a:t>times over random subsets of the positive and negative seed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standard deviation of the bootstrap sampled polarity scores gives a confidence measure.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 dirty="0"/>
              <a:t>Emotion</a:t>
            </a:r>
            <a:r>
              <a:rPr lang="en-US" sz="1800" dirty="0"/>
              <a:t>: brief organically synchronized … evaluation of a major event </a:t>
            </a:r>
          </a:p>
          <a:p>
            <a:pPr lvl="1"/>
            <a:r>
              <a:rPr lang="en-US" sz="1800" i="1" dirty="0"/>
              <a:t>angry, sad, joyful, fearful, ashamed, proud, elated</a:t>
            </a:r>
            <a:endParaRPr lang="en-US" sz="1800" dirty="0"/>
          </a:p>
          <a:p>
            <a:r>
              <a:rPr lang="en-US" sz="1800" b="1" dirty="0"/>
              <a:t>Mood</a:t>
            </a:r>
            <a:r>
              <a:rPr lang="en-US" sz="1800" dirty="0"/>
              <a:t>: diffuse non-caused low-intensity long-duration change in subjective feeling</a:t>
            </a:r>
          </a:p>
          <a:p>
            <a:pPr lvl="1"/>
            <a:r>
              <a:rPr lang="en-US" sz="1800" i="1" dirty="0"/>
              <a:t>cheerful, gloomy, irritable, listless, depressed, buoyant</a:t>
            </a:r>
            <a:endParaRPr lang="en-US" sz="1800" dirty="0"/>
          </a:p>
          <a:p>
            <a:r>
              <a:rPr lang="en-US" sz="1800" b="1" dirty="0"/>
              <a:t>Interpersonal stances</a:t>
            </a:r>
            <a:r>
              <a:rPr lang="en-US" sz="1800" dirty="0"/>
              <a:t>: affective stance toward another person in a specific interaction</a:t>
            </a:r>
          </a:p>
          <a:p>
            <a:pPr lvl="1"/>
            <a:r>
              <a:rPr lang="en-US" sz="1800" i="1" dirty="0"/>
              <a:t>friendly, flirtatious, distant, cold, warm, supportive, contemptuous</a:t>
            </a:r>
          </a:p>
          <a:p>
            <a:r>
              <a:rPr lang="en-US" sz="1800" b="1" dirty="0"/>
              <a:t>Attitudes</a:t>
            </a:r>
            <a:r>
              <a:rPr lang="en-US" sz="1800" dirty="0"/>
              <a:t>: enduring, affectively colored beliefs, dispositions towards objects or persons</a:t>
            </a:r>
          </a:p>
          <a:p>
            <a:pPr lvl="1"/>
            <a:r>
              <a:rPr lang="en-US" sz="1800" i="1" dirty="0"/>
              <a:t> liking, loving, hating, valuing, desiring</a:t>
            </a:r>
            <a:endParaRPr lang="en-US" sz="1800" dirty="0"/>
          </a:p>
          <a:p>
            <a:r>
              <a:rPr lang="en-US" sz="1800" b="1" dirty="0"/>
              <a:t>Personality traits</a:t>
            </a:r>
            <a:r>
              <a:rPr lang="en-US" sz="1800" dirty="0"/>
              <a:t>: stable personality dispositions and typical behavior tendencies</a:t>
            </a:r>
          </a:p>
          <a:p>
            <a:pPr lvl="1"/>
            <a:r>
              <a:rPr lang="en-US" sz="1800" i="1" dirty="0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866303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A8C4-D1AD-B64A-8E55-27C296A7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1951"/>
            <a:ext cx="816864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metrics besides cosine: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193-278B-0A40-9629-049C57A45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440"/>
            <a:ext cx="7543801" cy="3148709"/>
          </a:xfrm>
        </p:spPr>
        <p:txBody>
          <a:bodyPr>
            <a:normAutofit/>
          </a:bodyPr>
          <a:lstStyle/>
          <a:p>
            <a:r>
              <a:rPr lang="en-US" dirty="0"/>
              <a:t>Adjectives conjoined by “</a:t>
            </a:r>
            <a:r>
              <a:rPr lang="en-US" i="1" dirty="0"/>
              <a:t>and</a:t>
            </a:r>
            <a:r>
              <a:rPr lang="en-US" dirty="0"/>
              <a:t>” have same polarity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legitimate, 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*fair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brutal, *corrupt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</a:t>
            </a:r>
          </a:p>
          <a:p>
            <a:r>
              <a:rPr lang="en-US" dirty="0"/>
              <a:t>Adjectives conjoined by “</a:t>
            </a:r>
            <a:r>
              <a:rPr lang="en-US" i="1" dirty="0"/>
              <a:t>but</a:t>
            </a:r>
            <a:r>
              <a:rPr lang="en-US" dirty="0"/>
              <a:t>” do not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but </a:t>
            </a:r>
            <a:r>
              <a:rPr lang="en-US" dirty="0">
                <a:solidFill>
                  <a:srgbClr val="0000FF"/>
                </a:solidFill>
              </a:rPr>
              <a:t>brutal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809EC-2476-A347-A5F5-17F1B47134FD}"/>
              </a:ext>
            </a:extLst>
          </p:cNvPr>
          <p:cNvSpPr txBox="1"/>
          <p:nvPr/>
        </p:nvSpPr>
        <p:spPr>
          <a:xfrm>
            <a:off x="4343400" y="659586"/>
            <a:ext cx="489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Vasileios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Hatzivassiloglou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Kathleen R. McKeown.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3443709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316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2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60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 word sentiment supervised by online review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7752"/>
            <a:ext cx="8001000" cy="3333750"/>
          </a:xfrm>
        </p:spPr>
        <p:txBody>
          <a:bodyPr/>
          <a:lstStyle/>
          <a:p>
            <a:r>
              <a:rPr lang="en-US" dirty="0"/>
              <a:t>Review datasets</a:t>
            </a:r>
          </a:p>
          <a:p>
            <a:pPr lvl="1"/>
            <a:r>
              <a:rPr lang="en-US" dirty="0"/>
              <a:t>IMDB, </a:t>
            </a:r>
            <a:r>
              <a:rPr lang="en-US" dirty="0" err="1"/>
              <a:t>Goodreads</a:t>
            </a:r>
            <a:r>
              <a:rPr lang="en-US" dirty="0"/>
              <a:t>, Open Table, Amazon, Trip Advisor</a:t>
            </a:r>
          </a:p>
          <a:p>
            <a:r>
              <a:rPr lang="en-US" dirty="0"/>
              <a:t>Each review has a score (1-5, 1-10,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Just count how many times each word occurs with each score</a:t>
            </a:r>
          </a:p>
          <a:p>
            <a:pPr lvl="1"/>
            <a:r>
              <a:rPr lang="en-US" dirty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7485" y="1132977"/>
            <a:ext cx="65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 2011 NSF Workshop talk.</a:t>
            </a:r>
          </a:p>
        </p:txBody>
      </p:sp>
    </p:spTree>
    <p:extLst>
      <p:ext uri="{BB962C8B-B14F-4D97-AF65-F5344CB8AC3E}">
        <p14:creationId xmlns:p14="http://schemas.microsoft.com/office/powerpoint/2010/main" val="2596950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4EB6-A982-4246-89CE-F8B50267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review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79137-14A7-5645-A1C6-DD2CC51C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92856"/>
            <a:ext cx="6429375" cy="3870581"/>
          </a:xfrm>
        </p:spPr>
      </p:pic>
    </p:spTree>
    <p:extLst>
      <p:ext uri="{BB962C8B-B14F-4D97-AF65-F5344CB8AC3E}">
        <p14:creationId xmlns:p14="http://schemas.microsoft.com/office/powerpoint/2010/main" val="145034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772400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the polarity of each word in IMDB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likely is each word to appear in each sentiment class?</a:t>
            </a:r>
          </a:p>
          <a:p>
            <a:r>
              <a:rPr lang="en-US" dirty="0"/>
              <a:t>Count(“bad”) in 1-star, 2-star, 3-star, etc.</a:t>
            </a:r>
          </a:p>
          <a:p>
            <a:r>
              <a:rPr lang="en-US" dirty="0"/>
              <a:t>But can’t use raw counts: </a:t>
            </a:r>
          </a:p>
          <a:p>
            <a:r>
              <a:rPr lang="en-US" dirty="0"/>
              <a:t>Instead, </a:t>
            </a:r>
            <a:r>
              <a:rPr lang="en-US" b="1" dirty="0"/>
              <a:t>likelihood: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them comparable between words</a:t>
            </a:r>
          </a:p>
          <a:p>
            <a:pPr lvl="1"/>
            <a:r>
              <a:rPr lang="en-US" b="1" dirty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865" y="845354"/>
            <a:ext cx="654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0"/>
            <a:ext cx="2743200" cy="27432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84563" y="2679700"/>
          <a:ext cx="257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5" imgW="1460500" imgH="482600" progId="Equation.3">
                  <p:embed/>
                </p:oleObj>
              </mc:Choice>
              <mc:Fallback>
                <p:oleObj name="Equation" r:id="rId5" imgW="14605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3" y="2679700"/>
                        <a:ext cx="2578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352800" y="3943350"/>
          <a:ext cx="1258824" cy="98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7" imgW="533400" imgH="419100" progId="Equation.3">
                  <p:embed/>
                </p:oleObj>
              </mc:Choice>
              <mc:Fallback>
                <p:oleObj name="Equation" r:id="rId7" imgW="533400" imgH="419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2800" y="3943350"/>
                        <a:ext cx="1258824" cy="98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2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" y="1403083"/>
            <a:ext cx="1885381" cy="1000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544"/>
            <a:ext cx="1778179" cy="10935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45613"/>
            <a:ext cx="1852269" cy="10558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658"/>
            <a:ext cx="1778179" cy="1099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05" y="2647950"/>
            <a:ext cx="1713578" cy="10743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32" y="3858403"/>
            <a:ext cx="1738524" cy="1259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0" y="1342924"/>
            <a:ext cx="1732534" cy="10002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2" y="2659141"/>
            <a:ext cx="1704088" cy="9407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4" y="4082532"/>
            <a:ext cx="1702188" cy="103727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5" y="1440128"/>
            <a:ext cx="1737605" cy="9261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2664778"/>
            <a:ext cx="1704088" cy="953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2" y="4219563"/>
            <a:ext cx="1704087" cy="889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38" y="-66675"/>
            <a:ext cx="7772400" cy="742950"/>
          </a:xfrm>
        </p:spPr>
        <p:txBody>
          <a:bodyPr/>
          <a:lstStyle/>
          <a:p>
            <a:r>
              <a:rPr lang="en-US" dirty="0"/>
              <a:t>“Potts diagrams”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4279" y="133350"/>
            <a:ext cx="370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NSF workshop on restructuring adjectives.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0" y="1065634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" y="250721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great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" y="3878818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excellent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0996" y="1135618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disappointing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72093" y="25803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bad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16999" y="3946437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terrible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53225" y="12001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totally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32126" y="2495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absolutely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5967" y="3955018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utterly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7836" y="1135618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somewhat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82723" y="2395699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fairly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88018" y="3816557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pretty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780" y="758283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Positive scalars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9719" y="752303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Negative scalars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972" y="75828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Emphatics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56258" y="777080"/>
            <a:ext cx="131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Attenuators</a:t>
            </a:r>
          </a:p>
        </p:txBody>
      </p:sp>
    </p:spTree>
    <p:extLst>
      <p:ext uri="{BB962C8B-B14F-4D97-AF65-F5344CB8AC3E}">
        <p14:creationId xmlns:p14="http://schemas.microsoft.com/office/powerpoint/2010/main" val="3502213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772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Or use regression coefficients to weight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classifier based on supervised data</a:t>
            </a:r>
          </a:p>
          <a:p>
            <a:pPr lvl="1"/>
            <a:r>
              <a:rPr lang="en-US" dirty="0"/>
              <a:t>Predict: human-labeled connotation of a document </a:t>
            </a:r>
          </a:p>
          <a:p>
            <a:pPr lvl="1"/>
            <a:r>
              <a:rPr lang="en-US" dirty="0"/>
              <a:t>From: all the words and bigrams in it</a:t>
            </a:r>
          </a:p>
          <a:p>
            <a:r>
              <a:rPr lang="en-US" dirty="0"/>
              <a:t>Use the regression coefficients as the 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88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839200" cy="3181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Log likelihood ratio</a:t>
            </a:r>
            <a:r>
              <a:rPr lang="en-US" dirty="0"/>
              <a:t>: does “horrible” occur more % in corpus A or 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9" y="2114550"/>
            <a:ext cx="7395421" cy="2453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C5BE2-8814-6147-8F63-1BAD40D877A9}"/>
              </a:ext>
            </a:extLst>
          </p:cNvPr>
          <p:cNvSpPr txBox="1"/>
          <p:nvPr/>
        </p:nvSpPr>
        <p:spPr>
          <a:xfrm>
            <a:off x="1714123" y="801369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1883441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Log odds ratio</a:t>
            </a:r>
            <a:r>
              <a:rPr lang="en-US" dirty="0"/>
              <a:t>: does “horrible” have higher odds in A or B?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114550"/>
            <a:ext cx="8067763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EB8E-FF5F-DC43-BD3F-D4CE1F86555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6770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 dirty="0"/>
              <a:t>Attitudes: enduring, affectively colored beliefs, dispositions towards objects or persons</a:t>
            </a:r>
          </a:p>
          <a:p>
            <a:pPr lvl="1"/>
            <a:r>
              <a:rPr lang="en-US" sz="1800" b="1" i="1" dirty="0"/>
              <a:t> </a:t>
            </a:r>
            <a:r>
              <a:rPr lang="en-US" sz="1800" i="1" dirty="0"/>
              <a:t>liking, loving, hating, valuing, desiring</a:t>
            </a:r>
          </a:p>
          <a:p>
            <a:r>
              <a:rPr lang="en-US" sz="1800" b="1" dirty="0">
                <a:solidFill>
                  <a:srgbClr val="7CD7CF"/>
                </a:solidFill>
              </a:rPr>
              <a:t>Personality traits</a:t>
            </a:r>
            <a:r>
              <a:rPr lang="en-US" sz="1800" dirty="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 dirty="0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1511198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with a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358" y="1158874"/>
            <a:ext cx="71628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 odds ratio from previous slide: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with a prior: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FF762-B198-914F-91B0-A9DC1504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1" y="3175456"/>
            <a:ext cx="8334884" cy="108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6833-0E9C-194D-90C3-448AE531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2" y="1679557"/>
            <a:ext cx="6356350" cy="90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/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is the size of the background corpus,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400" dirty="0"/>
                  <a:t> =count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the background corpus.)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  <a:blipFill>
                <a:blip r:embed="rId4"/>
                <a:stretch>
                  <a:fillRect l="-3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705EA9-4623-064F-8F2F-4304D505DB4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66851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95250"/>
            <a:ext cx="8305800" cy="742950"/>
          </a:xfrm>
        </p:spPr>
        <p:txBody>
          <a:bodyPr/>
          <a:lstStyle/>
          <a:p>
            <a:r>
              <a:rPr lang="en-US"/>
              <a:t>Log odds </a:t>
            </a:r>
            <a:r>
              <a:rPr lang="en-US" dirty="0"/>
              <a:t>ratio informative </a:t>
            </a:r>
            <a:r>
              <a:rPr lang="en-US" dirty="0" err="1"/>
              <a:t>Dirichlet</a:t>
            </a:r>
            <a:r>
              <a:rPr lang="en-US" dirty="0"/>
              <a:t> prior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statistic for a word: z-score of its log-odds-ratio: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5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  <a:blipFill>
                <a:blip r:embed="rId2"/>
                <a:stretch>
                  <a:fillRect l="-1902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FE76EE-40DD-A847-B8FD-7FE91AF9FB16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28685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5979"/>
            <a:ext cx="8610599" cy="765571"/>
          </a:xfrm>
        </p:spPr>
        <p:txBody>
          <a:bodyPr>
            <a:normAutofit fontScale="90000"/>
          </a:bodyPr>
          <a:lstStyle/>
          <a:p>
            <a:r>
              <a:rPr lang="en-US" dirty="0"/>
              <a:t>Top 50 words associated with bad (= 1-star) reviews by Monroe, </a:t>
            </a:r>
            <a:r>
              <a:rPr lang="en-US" i="1" dirty="0"/>
              <a:t>et al.</a:t>
            </a:r>
            <a:r>
              <a:rPr lang="en-US" dirty="0"/>
              <a:t> (2008)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9CEFDB-D444-684E-A792-65325E50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73810"/>
            <a:ext cx="7613522" cy="3816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B7ABC-8B49-684C-9875-A5CD0885F544}"/>
              </a:ext>
            </a:extLst>
          </p:cNvPr>
          <p:cNvSpPr txBox="1"/>
          <p:nvPr/>
        </p:nvSpPr>
        <p:spPr>
          <a:xfrm>
            <a:off x="6553200" y="814903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Jurafsky et al., 2014</a:t>
            </a:r>
          </a:p>
        </p:txBody>
      </p:sp>
    </p:spTree>
    <p:extLst>
      <p:ext uri="{BB962C8B-B14F-4D97-AF65-F5344CB8AC3E}">
        <p14:creationId xmlns:p14="http://schemas.microsoft.com/office/powerpoint/2010/main" val="2309440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204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244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5950"/>
            <a:ext cx="8534400" cy="2800350"/>
          </a:xfrm>
        </p:spPr>
        <p:txBody>
          <a:bodyPr/>
          <a:lstStyle/>
          <a:p>
            <a:r>
              <a:rPr lang="en-US" dirty="0"/>
              <a:t>Sentiment:</a:t>
            </a:r>
          </a:p>
          <a:p>
            <a:pPr lvl="1"/>
            <a:r>
              <a:rPr lang="en-US" dirty="0"/>
              <a:t>Sum the weights of each positive word in the document</a:t>
            </a:r>
          </a:p>
          <a:p>
            <a:pPr lvl="1"/>
            <a:r>
              <a:rPr lang="en-US" dirty="0"/>
              <a:t>Sum the weights of each negative word in the document</a:t>
            </a:r>
          </a:p>
          <a:p>
            <a:pPr lvl="1"/>
            <a:r>
              <a:rPr lang="en-US" dirty="0"/>
              <a:t>Choose whichever value (positive or negative)  has higher sum</a:t>
            </a:r>
          </a:p>
          <a:p>
            <a:r>
              <a:rPr lang="en-US" dirty="0"/>
              <a:t>Emotion:</a:t>
            </a:r>
          </a:p>
          <a:p>
            <a:pPr lvl="1"/>
            <a:r>
              <a:rPr lang="en-US" dirty="0"/>
              <a:t>Do the same for each emotion lexicon</a:t>
            </a:r>
          </a:p>
        </p:txBody>
      </p:sp>
    </p:spTree>
    <p:extLst>
      <p:ext uri="{BB962C8B-B14F-4D97-AF65-F5344CB8AC3E}">
        <p14:creationId xmlns:p14="http://schemas.microsoft.com/office/powerpoint/2010/main" val="23529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914400" y="1657350"/>
            <a:ext cx="6663343" cy="21431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3656F-0BBA-BB4F-82D8-E2DAB58861D7}"/>
              </a:ext>
            </a:extLst>
          </p:cNvPr>
          <p:cNvSpPr txBox="1"/>
          <p:nvPr/>
        </p:nvSpPr>
        <p:spPr>
          <a:xfrm>
            <a:off x="1752600" y="412232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Sentiment = +   if   f+ &gt; f-</a:t>
            </a:r>
          </a:p>
        </p:txBody>
      </p:sp>
    </p:spTree>
    <p:extLst>
      <p:ext uri="{BB962C8B-B14F-4D97-AF65-F5344CB8AC3E}">
        <p14:creationId xmlns:p14="http://schemas.microsoft.com/office/powerpoint/2010/main" val="2351202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Slightly more complex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1600200" y="1647825"/>
            <a:ext cx="5004911" cy="16097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0019AB3-602F-C64D-83FB-9F6DA5231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31" t="49597" r="17831" b="-334"/>
          <a:stretch/>
        </p:blipFill>
        <p:spPr bwMode="auto">
          <a:xfrm>
            <a:off x="1700689" y="3409950"/>
            <a:ext cx="5004911" cy="1638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22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sz="2800" dirty="0"/>
              <a:t>Use the lexicons as </a:t>
            </a:r>
            <a:r>
              <a:rPr lang="en-US" sz="2800" b="1" dirty="0"/>
              <a:t>features</a:t>
            </a:r>
            <a:r>
              <a:rPr lang="en-US" sz="2800" dirty="0"/>
              <a:t> for a classifier</a:t>
            </a:r>
          </a:p>
          <a:p>
            <a:r>
              <a:rPr lang="en-US" sz="2800" dirty="0"/>
              <a:t>Given a training set</a:t>
            </a:r>
          </a:p>
          <a:p>
            <a:pPr lvl="1"/>
            <a:r>
              <a:rPr lang="en-US" sz="2400" dirty="0"/>
              <a:t>Each observation has a label (review X has sentiment Y)</a:t>
            </a:r>
          </a:p>
          <a:p>
            <a:pPr lvl="1"/>
            <a:r>
              <a:rPr lang="en-US" sz="2400" dirty="0"/>
              <a:t>Assign features to each observation</a:t>
            </a:r>
          </a:p>
          <a:p>
            <a:pPr lvl="1"/>
            <a:r>
              <a:rPr lang="en-US" sz="2400" dirty="0"/>
              <a:t>Use “counts of lexicon categories” as a features</a:t>
            </a:r>
          </a:p>
          <a:p>
            <a:pPr lvl="2"/>
            <a:r>
              <a:rPr lang="en-US" sz="2400" dirty="0"/>
              <a:t>NRC Emotion category “anticipation” had count of 2</a:t>
            </a:r>
          </a:p>
          <a:p>
            <a:pPr lvl="3"/>
            <a:r>
              <a:rPr lang="en-US" sz="2000" dirty="0"/>
              <a:t>2 words in this document were in “anticipation” lexicon</a:t>
            </a:r>
          </a:p>
          <a:p>
            <a:pPr lvl="2"/>
            <a:r>
              <a:rPr lang="en-US" sz="2400" dirty="0"/>
              <a:t>LIWC category “cognition” had count of 7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dirty="0"/>
              <a:t>Baseline</a:t>
            </a:r>
          </a:p>
          <a:p>
            <a:pPr lvl="1"/>
            <a:r>
              <a:rPr lang="en-US" dirty="0"/>
              <a:t>Use counts of </a:t>
            </a:r>
            <a:r>
              <a:rPr lang="en-US" b="1" dirty="0"/>
              <a:t>all</a:t>
            </a:r>
            <a:r>
              <a:rPr lang="en-US" dirty="0"/>
              <a:t> the words and bigrams in the training set</a:t>
            </a:r>
          </a:p>
          <a:p>
            <a:pPr lvl="2"/>
            <a:r>
              <a:rPr lang="en-US" dirty="0"/>
              <a:t>Like the naïve </a:t>
            </a:r>
            <a:r>
              <a:rPr lang="en-US" dirty="0" err="1"/>
              <a:t>bayes</a:t>
            </a:r>
            <a:r>
              <a:rPr lang="en-US" dirty="0"/>
              <a:t> algorithm</a:t>
            </a:r>
          </a:p>
          <a:p>
            <a:pPr lvl="1"/>
            <a:r>
              <a:rPr lang="en-US" b="1" dirty="0"/>
              <a:t>This is hard to beat</a:t>
            </a:r>
          </a:p>
          <a:p>
            <a:pPr lvl="1"/>
            <a:r>
              <a:rPr lang="en-US" dirty="0"/>
              <a:t>But “using all the words” only works if the training and test sets are very similar</a:t>
            </a:r>
          </a:p>
          <a:p>
            <a:pPr lvl="1"/>
            <a:r>
              <a:rPr lang="en-US" dirty="0"/>
              <a:t>In real life, sometimes the test set is very different</a:t>
            </a:r>
          </a:p>
          <a:p>
            <a:pPr lvl="2"/>
            <a:r>
              <a:rPr lang="en-US" dirty="0"/>
              <a:t>Lexicons are useful in that situation</a:t>
            </a:r>
          </a:p>
        </p:txBody>
      </p:sp>
    </p:spTree>
    <p:extLst>
      <p:ext uri="{BB962C8B-B14F-4D97-AF65-F5344CB8AC3E}">
        <p14:creationId xmlns:p14="http://schemas.microsoft.com/office/powerpoint/2010/main" val="71174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B51-B1AA-EA47-9533-F5FB2894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Lexicon?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B47-5AF9-A447-8B8D-FEE9C81A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(usually hand-built) list of words that correspond to some meaning or class</a:t>
            </a:r>
          </a:p>
          <a:p>
            <a:r>
              <a:rPr lang="en-US" sz="3600" dirty="0"/>
              <a:t>Possibly with numeric values</a:t>
            </a:r>
          </a:p>
          <a:p>
            <a:r>
              <a:rPr lang="en-US" sz="3600" dirty="0"/>
              <a:t>Commonly used as simple classifiers, or as features to more complex classifiers</a:t>
            </a:r>
          </a:p>
        </p:txBody>
      </p:sp>
    </p:spTree>
    <p:extLst>
      <p:ext uri="{BB962C8B-B14F-4D97-AF65-F5344CB8AC3E}">
        <p14:creationId xmlns:p14="http://schemas.microsoft.com/office/powerpoint/2010/main" val="2378392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entity-centric affect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an affect score for an entity in a text (not the entire document)</a:t>
            </a:r>
          </a:p>
          <a:p>
            <a:r>
              <a:rPr lang="en-US" dirty="0"/>
              <a:t>Entity-centric method of Field and </a:t>
            </a:r>
            <a:r>
              <a:rPr lang="en-US" dirty="0" err="1"/>
              <a:t>Tsvetkov</a:t>
            </a:r>
            <a:r>
              <a:rPr lang="en-US" dirty="0"/>
              <a:t> (2019)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32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1: Train classifier to predict V/A/D from 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For each word </a:t>
            </a:r>
            <a:r>
              <a:rPr lang="en-US" i="1" dirty="0"/>
              <a:t>w </a:t>
            </a:r>
            <a:r>
              <a:rPr lang="en-US" dirty="0"/>
              <a:t>in the training corpus: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off-the-shelf encoders (like BERT) to extract a contextual embedding </a:t>
            </a:r>
            <a:r>
              <a:rPr lang="en-US" sz="2600" i="1" dirty="0"/>
              <a:t>e</a:t>
            </a:r>
            <a:r>
              <a:rPr lang="en-US" sz="2600" dirty="0"/>
              <a:t> for each instance of the 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Average over the </a:t>
            </a:r>
            <a:r>
              <a:rPr lang="en-US" sz="2600" i="1" dirty="0"/>
              <a:t>e</a:t>
            </a:r>
            <a:r>
              <a:rPr lang="en-US" sz="2600" dirty="0"/>
              <a:t> embeddings of each instance of </a:t>
            </a:r>
            <a:r>
              <a:rPr lang="en-US" sz="2600" i="1" dirty="0"/>
              <a:t>w </a:t>
            </a:r>
            <a:r>
              <a:rPr lang="en-US" sz="2600" dirty="0"/>
              <a:t>to obtain a single embedding vector for one training point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the NRC Lexicon to get V, A, and D scores for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Train (three) regression models on all words </a:t>
            </a:r>
            <a:r>
              <a:rPr lang="en-US" i="1" dirty="0"/>
              <a:t>w </a:t>
            </a:r>
            <a:r>
              <a:rPr lang="en-US" dirty="0"/>
              <a:t>to predict V, A, D scores from a word’s average embedding.</a:t>
            </a:r>
          </a:p>
        </p:txBody>
      </p:sp>
    </p:spTree>
    <p:extLst>
      <p:ext uri="{BB962C8B-B14F-4D97-AF65-F5344CB8AC3E}">
        <p14:creationId xmlns:p14="http://schemas.microsoft.com/office/powerpoint/2010/main" val="24705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2: Assign scores to entity mentions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/>
          </a:bodyPr>
          <a:lstStyle/>
          <a:p>
            <a:r>
              <a:rPr lang="en-US" dirty="0"/>
              <a:t>Given an entity mention </a:t>
            </a:r>
            <a:r>
              <a:rPr lang="en-US" i="1" dirty="0"/>
              <a:t>m </a:t>
            </a:r>
            <a:r>
              <a:rPr lang="en-US" dirty="0"/>
              <a:t>in a text, assign affect scores as follows: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same pretrained LM to get contextual embeddings for </a:t>
            </a:r>
            <a:r>
              <a:rPr lang="en-US" i="1" dirty="0"/>
              <a:t>m </a:t>
            </a:r>
            <a:r>
              <a:rPr lang="en-US" dirty="0"/>
              <a:t>in context.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 this embedding through the 3 regression models to get V, A, D scores for the entity. </a:t>
            </a:r>
          </a:p>
        </p:txBody>
      </p:sp>
    </p:spTree>
    <p:extLst>
      <p:ext uri="{BB962C8B-B14F-4D97-AF65-F5344CB8AC3E}">
        <p14:creationId xmlns:p14="http://schemas.microsoft.com/office/powerpoint/2010/main" val="1270109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FF200-AA12-DA45-814C-FAACA5AF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00149"/>
            <a:ext cx="5105400" cy="3442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A797C-58F4-954D-80B1-E26A2D301EBE}"/>
              </a:ext>
            </a:extLst>
          </p:cNvPr>
          <p:cNvSpPr txBox="1"/>
          <p:nvPr/>
        </p:nvSpPr>
        <p:spPr>
          <a:xfrm>
            <a:off x="7017555" y="127411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dominance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494F8-D866-4242-A050-7CD31C32D8E0}"/>
              </a:ext>
            </a:extLst>
          </p:cNvPr>
          <p:cNvSpPr txBox="1"/>
          <p:nvPr/>
        </p:nvSpPr>
        <p:spPr>
          <a:xfrm>
            <a:off x="7027715" y="22475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valence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8A4C-417E-694D-B736-8EDB30F5C831}"/>
              </a:ext>
            </a:extLst>
          </p:cNvPr>
          <p:cNvSpPr txBox="1"/>
          <p:nvPr/>
        </p:nvSpPr>
        <p:spPr>
          <a:xfrm>
            <a:off x="7053905" y="363855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arousal</a:t>
            </a:r>
          </a:p>
        </p:txBody>
      </p:sp>
    </p:spTree>
    <p:extLst>
      <p:ext uri="{BB962C8B-B14F-4D97-AF65-F5344CB8AC3E}">
        <p14:creationId xmlns:p14="http://schemas.microsoft.com/office/powerpoint/2010/main" val="1244392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184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Connotation frames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292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54DBA-E5BA-A849-AD4B-97A62E9C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00150"/>
            <a:ext cx="845820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predicate expresses connotations about its arguments (</a:t>
            </a:r>
            <a:r>
              <a:rPr lang="en-US" dirty="0" err="1"/>
              <a:t>Rashkin</a:t>
            </a:r>
            <a:r>
              <a:rPr lang="en-US" dirty="0"/>
              <a:t> et al. 2016, </a:t>
            </a:r>
            <a:r>
              <a:rPr lang="en-US" dirty="0" err="1"/>
              <a:t>Rashkin</a:t>
            </a:r>
            <a:r>
              <a:rPr lang="en-US" dirty="0"/>
              <a:t> et al. 2017).</a:t>
            </a:r>
          </a:p>
          <a:p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violate</a:t>
            </a:r>
            <a:r>
              <a:rPr lang="en-US" dirty="0"/>
              <a:t>, author is sympathizing with B, and expressing negative sentiment toward 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Country A violated the sovereignty of Country B</a:t>
            </a:r>
          </a:p>
          <a:p>
            <a:pPr marL="0" indent="0"/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survive</a:t>
            </a:r>
            <a:r>
              <a:rPr lang="en-US" dirty="0"/>
              <a:t>, author is saying that the bombing is negative, and sympathizing with teenager: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the teenager ... survived the Boston Marathon bombing”</a:t>
            </a:r>
          </a:p>
        </p:txBody>
      </p:sp>
    </p:spTree>
    <p:extLst>
      <p:ext uri="{BB962C8B-B14F-4D97-AF65-F5344CB8AC3E}">
        <p14:creationId xmlns:p14="http://schemas.microsoft.com/office/powerpoint/2010/main" val="836284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55" y="1885950"/>
            <a:ext cx="8769245" cy="2743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3352800" y="115824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Rashkin</a:t>
            </a:r>
            <a:r>
              <a:rPr lang="en-US" dirty="0"/>
              <a:t> et al., 2016, 2017</a:t>
            </a:r>
          </a:p>
        </p:txBody>
      </p:sp>
    </p:spTree>
    <p:extLst>
      <p:ext uri="{BB962C8B-B14F-4D97-AF65-F5344CB8AC3E}">
        <p14:creationId xmlns:p14="http://schemas.microsoft.com/office/powerpoint/2010/main" val="20096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Autofit/>
          </a:bodyPr>
          <a:lstStyle/>
          <a:p>
            <a:r>
              <a:rPr lang="en-US" sz="2800" dirty="0"/>
              <a:t>Connotation Frames can also mark power and agency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0206" y="1298768"/>
            <a:ext cx="4156900" cy="33303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6491313" y="68227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 et al. 2017</a:t>
            </a:r>
          </a:p>
        </p:txBody>
      </p:sp>
    </p:spTree>
    <p:extLst>
      <p:ext uri="{BB962C8B-B14F-4D97-AF65-F5344CB8AC3E}">
        <p14:creationId xmlns:p14="http://schemas.microsoft.com/office/powerpoint/2010/main" val="153681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Connotation frames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73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42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Emotion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4F6C5-C5C2-874B-B2BF-E1342BDFF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4321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19750</TotalTime>
  <Words>3467</Words>
  <Application>Microsoft Macintosh PowerPoint</Application>
  <PresentationFormat>On-screen Show (16:9)</PresentationFormat>
  <Paragraphs>468</Paragraphs>
  <Slides>79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Calibri (Headings)</vt:lpstr>
      <vt:lpstr>Arial</vt:lpstr>
      <vt:lpstr>Calibri</vt:lpstr>
      <vt:lpstr>Calibri Light</vt:lpstr>
      <vt:lpstr>Cambria Math</vt:lpstr>
      <vt:lpstr>Courier</vt:lpstr>
      <vt:lpstr>Lucida Sans</vt:lpstr>
      <vt:lpstr>Tahoma</vt:lpstr>
      <vt:lpstr>Times</vt:lpstr>
      <vt:lpstr>1_Retrospect</vt:lpstr>
      <vt:lpstr>Equation</vt:lpstr>
      <vt:lpstr>Lexicons for Sentiment, Affect, and Connotation</vt:lpstr>
      <vt:lpstr>Affective meaning</vt:lpstr>
      <vt:lpstr>Why compute affective meaning?</vt:lpstr>
      <vt:lpstr>Connotation in the lexicon</vt:lpstr>
      <vt:lpstr>Scherer Typology of Affective States</vt:lpstr>
      <vt:lpstr>Scherer Typology of Affective States</vt:lpstr>
      <vt:lpstr>What is a Lexicon?</vt:lpstr>
      <vt:lpstr>Lexicons for Sentiment, Affect, and Connotation</vt:lpstr>
      <vt:lpstr>Lexicons for Sentiment, Affect, and Connotation</vt:lpstr>
      <vt:lpstr>Scherer’s typology of affective states</vt:lpstr>
      <vt:lpstr>Two families of theories of emotion</vt:lpstr>
      <vt:lpstr>PowerPoint Presentation</vt:lpstr>
      <vt:lpstr>Plutchick’s wheel of emotion</vt:lpstr>
      <vt:lpstr>Alternative: spatial model</vt:lpstr>
      <vt:lpstr>Valence/Arousal Dimensions</vt:lpstr>
      <vt:lpstr>Simple sentiment lexicons</vt:lpstr>
      <vt:lpstr>The General Inquirer</vt:lpstr>
      <vt:lpstr>MPQA Subjectivity Cues Lexicon</vt:lpstr>
      <vt:lpstr>PowerPoint Presentation</vt:lpstr>
      <vt:lpstr>Words with consistent sentiment across lexicons</vt:lpstr>
      <vt:lpstr>Let’s look at two emotion lexicons!</vt:lpstr>
      <vt:lpstr>Plutchick’s wheel of emotion</vt:lpstr>
      <vt:lpstr>NRC Word-Emotion Association Lexicon</vt:lpstr>
      <vt:lpstr>More examples</vt:lpstr>
      <vt:lpstr>NRC Emotion/Affect Intensity Lexicon (Mohammad, 2018b); real values for 5814 words</vt:lpstr>
      <vt:lpstr>Lexicons for Sentiment, Affect, and Connotation</vt:lpstr>
      <vt:lpstr>LIWC: Linguistic Inquiry and Word Count</vt:lpstr>
      <vt:lpstr>LIWC (Linguistic Inquiry and Word Count)</vt:lpstr>
      <vt:lpstr>The General Inquirer</vt:lpstr>
      <vt:lpstr>Concreteness versus abstractness</vt:lpstr>
      <vt:lpstr>Concreteness versus abstractness</vt:lpstr>
      <vt:lpstr>Lexicons for Sentiment, Affect, and Connotation</vt:lpstr>
      <vt:lpstr>Where do lexicons come from?</vt:lpstr>
      <vt:lpstr>The AMT Hit</vt:lpstr>
      <vt:lpstr>NRC Valence, Arousal, Dominance (VAD) lexicon </vt:lpstr>
      <vt:lpstr>Best-worst scaling: valence</vt:lpstr>
      <vt:lpstr>Lexicon of valence, arousal, and dominance</vt:lpstr>
      <vt:lpstr>Issues to keep in mind with crowdsourcing lexicons</vt:lpstr>
      <vt:lpstr>Lexicons for Sentiment, Affect, and Connotation</vt:lpstr>
      <vt:lpstr>Lexicons for Sentiment, Affect, and Connotation</vt:lpstr>
      <vt:lpstr>Semantic Axis Methods</vt:lpstr>
      <vt:lpstr>Initial seeds for different domains</vt:lpstr>
      <vt:lpstr>Compute representation</vt:lpstr>
      <vt:lpstr>Represent each pole </vt:lpstr>
      <vt:lpstr>Label Propagation Methods</vt:lpstr>
      <vt:lpstr>Label Propagation (Hamilton et al., 2016 version)</vt:lpstr>
      <vt:lpstr>Label Propagation (Hamilton et al., 2016 version)</vt:lpstr>
      <vt:lpstr>Label Propagation (Hamilton et al., 2016 version)</vt:lpstr>
      <vt:lpstr>Label Propagation (Hamilton et al., 2016 version)</vt:lpstr>
      <vt:lpstr>Other metrics besides cosine: </vt:lpstr>
      <vt:lpstr>Lexicons for Sentiment, Affect, and Connotation</vt:lpstr>
      <vt:lpstr>Lexicons for Sentiment, Affect, and Connotation</vt:lpstr>
      <vt:lpstr>Learn word sentiment supervised by online review scores</vt:lpstr>
      <vt:lpstr>Online review data</vt:lpstr>
      <vt:lpstr>Analyzing the polarity of each word in IMDB</vt:lpstr>
      <vt:lpstr>“Potts diagrams”</vt:lpstr>
      <vt:lpstr>Or use regression coefficients to weight words</vt:lpstr>
      <vt:lpstr>Log odds ratio informative Dirichlet prior</vt:lpstr>
      <vt:lpstr>Log odds ratio informative Dirichlet prior</vt:lpstr>
      <vt:lpstr>Log odds ratio with a prior</vt:lpstr>
      <vt:lpstr>Log odds ratio informative Dirichlet prior </vt:lpstr>
      <vt:lpstr>Top 50 words associated with bad (= 1-star) reviews by Monroe, et al. (2008) method</vt:lpstr>
      <vt:lpstr>Lexicons for Sentiment, Affect, and Connotation</vt:lpstr>
      <vt:lpstr>Lexicons for Sentiment, Affect, and Connotation</vt:lpstr>
      <vt:lpstr>Lexicons for detecting document affect: Simplest unsupervised method</vt:lpstr>
      <vt:lpstr>Lexicons for detecting document affect: Simplest unsupervised method</vt:lpstr>
      <vt:lpstr>Lexicons for detecting document affect: Slightly more complex unsupervised method</vt:lpstr>
      <vt:lpstr>Lexicons for detecting document affect: Simplest supervised method</vt:lpstr>
      <vt:lpstr>Lexicons for detecting document affect: Simplest supervised method</vt:lpstr>
      <vt:lpstr>Computing entity-centric affect</vt:lpstr>
      <vt:lpstr>Entity-centric affect (Field and Tsvetkov 2019) 1: Train classifier to predict V/A/D from embeddings</vt:lpstr>
      <vt:lpstr>Entity-centric affect (Field and Tsvetkov 2019) 2: Assign scores to entity mentions</vt:lpstr>
      <vt:lpstr>Entity-centric affect (Field and Tsvetkov 2019)</vt:lpstr>
      <vt:lpstr>Lexicons for Sentiment, Affect, and Connotation</vt:lpstr>
      <vt:lpstr>Lexicons for Sentiment, Affect, and Connotation</vt:lpstr>
      <vt:lpstr>Connotation Frames intuition</vt:lpstr>
      <vt:lpstr>Connotation Frames</vt:lpstr>
      <vt:lpstr>Connotation Frames can also mark power and agency</vt:lpstr>
      <vt:lpstr>Lexicons for Sentiment, Affect, and Connotation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Lexicons for Sentiment, Affect, and Connotation</dc:title>
  <dc:subject>Speech and Language Processing</dc:subject>
  <dc:creator>Dan Jurafsky</dc:creator>
  <cp:keywords/>
  <dc:description/>
  <cp:lastModifiedBy>Dan Jurafsky</cp:lastModifiedBy>
  <cp:revision>473</cp:revision>
  <cp:lastPrinted>2020-01-23T22:37:17Z</cp:lastPrinted>
  <dcterms:created xsi:type="dcterms:W3CDTF">2010-04-19T15:31:24Z</dcterms:created>
  <dcterms:modified xsi:type="dcterms:W3CDTF">2021-05-15T19:41:26Z</dcterms:modified>
  <cp:category/>
</cp:coreProperties>
</file>